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72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70" r:id="rId12"/>
    <p:sldId id="266" r:id="rId13"/>
    <p:sldId id="267" r:id="rId14"/>
    <p:sldId id="269" r:id="rId15"/>
  </p:sldIdLst>
  <p:sldSz cx="9144000" cy="6858000" type="screen4x3"/>
  <p:notesSz cx="6735763" cy="98663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5E9D"/>
    <a:srgbClr val="E779AD"/>
    <a:srgbClr val="AACC03"/>
    <a:srgbClr val="63C7EF"/>
    <a:srgbClr val="B7DB03"/>
    <a:srgbClr val="49BEED"/>
    <a:srgbClr val="16ACE8"/>
    <a:srgbClr val="26B2EA"/>
    <a:srgbClr val="6ACAF0"/>
    <a:srgbClr val="B1E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88300" autoAdjust="0"/>
  </p:normalViewPr>
  <p:slideViewPr>
    <p:cSldViewPr>
      <p:cViewPr varScale="1">
        <p:scale>
          <a:sx n="72" d="100"/>
          <a:sy n="72" d="100"/>
        </p:scale>
        <p:origin x="162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1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8E5D3D-C439-4036-A042-20019B34EF38}" type="datetimeFigureOut">
              <a:rPr kumimoji="1" lang="ja-JP" altLang="en-US" smtClean="0"/>
              <a:t>2017/10/18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AF817-920D-4D3C-A22D-9294E9E132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1515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05AE9-8061-4CA6-AAFE-36DEA68CC6B9}" type="datetimeFigureOut">
              <a:rPr kumimoji="1" lang="ja-JP" altLang="en-US" smtClean="0"/>
              <a:t>2017/10/18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00113" y="739775"/>
            <a:ext cx="4935537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F4017-977F-4C1A-AD1E-A16857770B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1422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F4017-977F-4C1A-AD1E-A16857770B05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5686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AF527-E057-467C-9B0A-BD190D881AFC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3054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BEA0-355E-4023-9967-DE376A3B8EC3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942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 smtClean="0"/>
              <a:t>図を追加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D0B97-798B-4059-AB66-371EAFCC5ADE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9222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1349152" y="0"/>
            <a:ext cx="7794848" cy="119675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9152" y="21859"/>
            <a:ext cx="6122594" cy="114300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5806-B3B6-43B8-91F8-2D541839143F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latin typeface="Georgia" panose="02040502050405020303" pitchFamily="18" charset="0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 descr="https://www.kyutech.ac.jp/themes/kyutech/information/emblem/img/newlogo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26" y="108571"/>
            <a:ext cx="728835" cy="105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 userDrawn="1"/>
        </p:nvSpPr>
        <p:spPr>
          <a:xfrm>
            <a:off x="7657695" y="193090"/>
            <a:ext cx="1300356" cy="565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2400" b="1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/>
            <a:r>
              <a:rPr kumimoji="1" lang="en-US" altLang="ja-JP" sz="675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675" b="1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675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2" y="6309320"/>
            <a:ext cx="2915815" cy="4703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915816" y="6309320"/>
            <a:ext cx="3456384" cy="47032"/>
          </a:xfrm>
          <a:prstGeom prst="rect">
            <a:avLst/>
          </a:prstGeom>
          <a:solidFill>
            <a:srgbClr val="E25E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372200" y="6309320"/>
            <a:ext cx="2771800" cy="4703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14913973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5D28-2B66-4E47-9706-A191FFBBC35C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latin typeface="Georgia" panose="02040502050405020303" pitchFamily="18" charset="0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正方形/長方形 7"/>
          <p:cNvSpPr/>
          <p:nvPr userDrawn="1"/>
        </p:nvSpPr>
        <p:spPr>
          <a:xfrm>
            <a:off x="1349152" y="0"/>
            <a:ext cx="7794848" cy="119675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9" name="タイトル 1"/>
          <p:cNvSpPr>
            <a:spLocks noGrp="1"/>
          </p:cNvSpPr>
          <p:nvPr>
            <p:ph type="title"/>
          </p:nvPr>
        </p:nvSpPr>
        <p:spPr>
          <a:xfrm>
            <a:off x="1349154" y="21859"/>
            <a:ext cx="6445696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 userDrawn="1"/>
        </p:nvSpPr>
        <p:spPr>
          <a:xfrm>
            <a:off x="7657695" y="193090"/>
            <a:ext cx="1300356" cy="565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2400" b="1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/>
            <a:r>
              <a:rPr kumimoji="1" lang="en-US" altLang="ja-JP" sz="675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675" b="1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675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2" y="6309320"/>
            <a:ext cx="2915815" cy="4703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2915816" y="6309320"/>
            <a:ext cx="3456384" cy="47032"/>
          </a:xfrm>
          <a:prstGeom prst="rect">
            <a:avLst/>
          </a:prstGeom>
          <a:solidFill>
            <a:srgbClr val="E25E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6372200" y="6309320"/>
            <a:ext cx="2771800" cy="4703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pic>
        <p:nvPicPr>
          <p:cNvPr id="15" name="Picture 2" descr="https://www.kyutech.ac.jp/themes/kyutech/information/emblem/img/newlogo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26" y="108571"/>
            <a:ext cx="728835" cy="105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6844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D2239-5974-43D3-AEEC-410A3A25A1A3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latin typeface="Georgia" panose="02040502050405020303" pitchFamily="18" charset="0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1349152" y="0"/>
            <a:ext cx="7794848" cy="1196752"/>
          </a:xfrm>
          <a:prstGeom prst="rect">
            <a:avLst/>
          </a:prstGeom>
          <a:solidFill>
            <a:srgbClr val="E779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14" name="タイトル 1"/>
          <p:cNvSpPr>
            <a:spLocks noGrp="1"/>
          </p:cNvSpPr>
          <p:nvPr>
            <p:ph type="title"/>
          </p:nvPr>
        </p:nvSpPr>
        <p:spPr>
          <a:xfrm>
            <a:off x="1349154" y="21859"/>
            <a:ext cx="6445696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 userDrawn="1"/>
        </p:nvSpPr>
        <p:spPr>
          <a:xfrm>
            <a:off x="7657695" y="193090"/>
            <a:ext cx="1300356" cy="565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2400" b="1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/>
            <a:r>
              <a:rPr kumimoji="1" lang="en-US" altLang="ja-JP" sz="675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675" b="1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675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>
            <a:off x="2" y="6309320"/>
            <a:ext cx="2915815" cy="4703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2915816" y="6309320"/>
            <a:ext cx="3456384" cy="47032"/>
          </a:xfrm>
          <a:prstGeom prst="rect">
            <a:avLst/>
          </a:prstGeom>
          <a:solidFill>
            <a:srgbClr val="E25E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6372200" y="6309320"/>
            <a:ext cx="2771800" cy="4703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pic>
        <p:nvPicPr>
          <p:cNvPr id="17" name="Picture 2" descr="https://www.kyutech.ac.jp/themes/kyutech/information/emblem/img/newlogo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26" y="108571"/>
            <a:ext cx="728835" cy="105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323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63C7EF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3398" y="2420888"/>
            <a:ext cx="8229600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101CD-2B02-40D5-9484-36EAE416DC49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21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AACC03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AA3E3-11D9-4FE2-99A9-7E17650FA390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463398" y="2420888"/>
            <a:ext cx="8229600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638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779AD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463398" y="2420888"/>
            <a:ext cx="8229600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7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457200" y="6356356"/>
            <a:ext cx="2133600" cy="365125"/>
          </a:xfrm>
        </p:spPr>
        <p:txBody>
          <a:bodyPr/>
          <a:lstStyle/>
          <a:p>
            <a:fld id="{DFA101CD-2B02-40D5-9484-36EAE416DC49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3124200" y="6356356"/>
            <a:ext cx="2895600" cy="365125"/>
          </a:xfrm>
        </p:spPr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6553200" y="6356356"/>
            <a:ext cx="2133600" cy="365125"/>
          </a:xfrm>
        </p:spPr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857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17884"/>
            <a:ext cx="8229600" cy="1143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5806-B3B6-43B8-91F8-2D541839143F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latin typeface="Georgia" panose="02040502050405020303" pitchFamily="18" charset="0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 descr="https://www.kyutech.ac.jp/themes/kyutech/information/emblem/img/newlogo.gi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903" y="6430245"/>
            <a:ext cx="279277" cy="31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 userDrawn="1"/>
        </p:nvSpPr>
        <p:spPr>
          <a:xfrm>
            <a:off x="4229713" y="6295183"/>
            <a:ext cx="917239" cy="392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500" b="1" dirty="0" err="1" smtClean="0">
                <a:solidFill>
                  <a:schemeClr val="tx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1500" b="1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/>
            <a:r>
              <a:rPr kumimoji="1" lang="en-US" altLang="ja-JP" sz="45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450" b="1" baseline="0" dirty="0" smtClean="0">
                <a:solidFill>
                  <a:schemeClr val="tx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45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2" y="6309320"/>
            <a:ext cx="2915815" cy="4703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915816" y="6309320"/>
            <a:ext cx="3456384" cy="47032"/>
          </a:xfrm>
          <a:prstGeom prst="rect">
            <a:avLst/>
          </a:prstGeom>
          <a:solidFill>
            <a:srgbClr val="E25E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372200" y="6309320"/>
            <a:ext cx="2771800" cy="4703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2685248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6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58C8-0E08-4F8E-8637-C1242B084E3C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79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AA3E3-11D9-4FE2-99A9-7E17650FA390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2017/10/18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777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7" r:id="rId4"/>
    <p:sldLayoutId id="2147483678" r:id="rId5"/>
    <p:sldLayoutId id="2147483682" r:id="rId6"/>
    <p:sldLayoutId id="2147483679" r:id="rId7"/>
    <p:sldLayoutId id="2147483683" r:id="rId8"/>
    <p:sldLayoutId id="2147483675" r:id="rId9"/>
    <p:sldLayoutId id="2147483680" r:id="rId10"/>
    <p:sldLayoutId id="2147483681" r:id="rId11"/>
  </p:sldLayoutIdLst>
  <p:hf hdr="0" ftr="0" dt="0"/>
  <p:txStyles>
    <p:titleStyle>
      <a:lvl1pPr algn="ctr" defTabSz="685800" rtl="0" eaLnBrk="1" latinLnBrk="0" hangingPunct="1"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2195736" y="4975165"/>
            <a:ext cx="5829300" cy="1372220"/>
          </a:xfrm>
        </p:spPr>
        <p:txBody>
          <a:bodyPr>
            <a:normAutofit fontScale="92500" lnSpcReduction="20000"/>
          </a:bodyPr>
          <a:lstStyle/>
          <a:p>
            <a:endParaRPr lang="en-US" altLang="ja-JP" sz="2100" dirty="0" smtClean="0"/>
          </a:p>
          <a:p>
            <a:endParaRPr lang="en-US" altLang="ja-JP" sz="2100" dirty="0"/>
          </a:p>
          <a:p>
            <a:r>
              <a:rPr lang="en-US" altLang="ja-JP" sz="2700" b="1" dirty="0" err="1"/>
              <a:t>Kyutech</a:t>
            </a:r>
            <a:endParaRPr lang="en-US" altLang="ja-JP" sz="2700" b="1" dirty="0"/>
          </a:p>
          <a:p>
            <a:r>
              <a:rPr lang="en-US" altLang="ja-JP" sz="1350" dirty="0"/>
              <a:t>Kazuaki Tanaka Lab</a:t>
            </a:r>
          </a:p>
          <a:p>
            <a:r>
              <a:rPr lang="en-US" altLang="ja-JP" sz="1350" dirty="0"/>
              <a:t>Kyushu</a:t>
            </a:r>
            <a:r>
              <a:rPr lang="ja-JP" altLang="en-US" sz="1350" dirty="0"/>
              <a:t> </a:t>
            </a:r>
            <a:r>
              <a:rPr lang="en-US" altLang="ja-JP" sz="1350" dirty="0"/>
              <a:t>Institute</a:t>
            </a:r>
            <a:r>
              <a:rPr lang="ja-JP" altLang="en-US" sz="1350" dirty="0"/>
              <a:t> </a:t>
            </a:r>
            <a:r>
              <a:rPr lang="en-US" altLang="ja-JP" sz="1350" dirty="0"/>
              <a:t>of</a:t>
            </a:r>
            <a:r>
              <a:rPr lang="ja-JP" altLang="en-US" sz="1350" dirty="0"/>
              <a:t> </a:t>
            </a:r>
            <a:r>
              <a:rPr lang="en-US" altLang="ja-JP" sz="1350" dirty="0"/>
              <a:t>Technology</a:t>
            </a:r>
          </a:p>
        </p:txBody>
      </p:sp>
      <p:pic>
        <p:nvPicPr>
          <p:cNvPr id="2050" name="Picture 2" descr="https://www.kyutech.ac.jp/themes/kyutech/information/emblem/img/newlogo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5438107"/>
            <a:ext cx="736822" cy="83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-37678" y="1556792"/>
            <a:ext cx="9143999" cy="1372321"/>
          </a:xfrm>
        </p:spPr>
        <p:txBody>
          <a:bodyPr>
            <a:noAutofit/>
          </a:bodyPr>
          <a:lstStyle/>
          <a:p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接触型移動通信端末と</a:t>
            </a:r>
            <a: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技術を用いた</a:t>
            </a:r>
            <a:b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</a:b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学内案内システムの開発</a:t>
            </a:r>
          </a:p>
        </p:txBody>
      </p:sp>
      <p:sp>
        <p:nvSpPr>
          <p:cNvPr id="5" name="サブタイトル 2"/>
          <p:cNvSpPr txBox="1">
            <a:spLocks/>
          </p:cNvSpPr>
          <p:nvPr/>
        </p:nvSpPr>
        <p:spPr>
          <a:xfrm>
            <a:off x="1652960" y="2673445"/>
            <a:ext cx="5829300" cy="23017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2100" dirty="0" smtClean="0"/>
          </a:p>
          <a:p>
            <a:pPr>
              <a:lnSpc>
                <a:spcPct val="200000"/>
              </a:lnSpc>
            </a:pPr>
            <a:r>
              <a:rPr lang="ja-JP" altLang="en-US" dirty="0" smtClean="0"/>
              <a:t>学際情報工学専攻　機械情報工学分野</a:t>
            </a:r>
            <a:endParaRPr lang="en-US" altLang="ja-JP" dirty="0" smtClean="0"/>
          </a:p>
          <a:p>
            <a:pPr>
              <a:lnSpc>
                <a:spcPct val="200000"/>
              </a:lnSpc>
            </a:pPr>
            <a:r>
              <a:rPr lang="ja-JP" altLang="en-US" sz="2000" b="1" dirty="0" smtClean="0"/>
              <a:t>安田一馬　今村彰太</a:t>
            </a:r>
            <a:r>
              <a:rPr lang="ja-JP" altLang="en-US" sz="2000" b="1" dirty="0"/>
              <a:t>　</a:t>
            </a:r>
            <a:r>
              <a:rPr lang="ja-JP" altLang="en-US" sz="2000" b="1" dirty="0" smtClean="0"/>
              <a:t>廣高栄将　新垣涼平</a:t>
            </a:r>
            <a:endParaRPr lang="en-US" altLang="ja-JP" sz="2000" b="1" dirty="0" smtClean="0"/>
          </a:p>
          <a:p>
            <a:r>
              <a:rPr lang="ja-JP" altLang="en-US" sz="2000" b="1" dirty="0" smtClean="0"/>
              <a:t>　</a:t>
            </a:r>
            <a:r>
              <a:rPr lang="ja-JP" altLang="en-US" dirty="0" smtClean="0"/>
              <a:t>　　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8902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プロトタイプの問題点と改善案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③最新</a:t>
            </a: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の端末への</a:t>
            </a: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対応</a:t>
            </a:r>
            <a:endParaRPr lang="en-US" altLang="ja-JP" sz="28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ARToolkit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をもとに作られたライブラリで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ある  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「</a:t>
            </a:r>
            <a:r>
              <a:rPr lang="en-US" altLang="ja-JP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NyARToolkit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for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」を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ベースに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</a:t>
            </a:r>
            <a:endParaRPr lang="en-US" altLang="ja-JP" sz="2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- Android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OS 4.3.x 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までしか対応していない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6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endParaRPr lang="en-US" altLang="ja-JP" sz="26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28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⇒</a:t>
            </a:r>
            <a:r>
              <a:rPr lang="en-US" altLang="ja-JP" sz="2800" dirty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2800" dirty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の最新</a:t>
            </a:r>
            <a:r>
              <a:rPr lang="en-US" altLang="ja-JP" sz="2800" dirty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ver.</a:t>
            </a:r>
            <a:r>
              <a:rPr lang="ja-JP" altLang="en-US" sz="2800" dirty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に対応</a:t>
            </a:r>
            <a:r>
              <a:rPr lang="ja-JP" altLang="en-US" sz="28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した</a:t>
            </a:r>
            <a:endParaRPr lang="en-US" altLang="ja-JP" sz="28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28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    </a:t>
            </a:r>
            <a:r>
              <a:rPr lang="ja-JP" altLang="en-US" sz="28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28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28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ライブラリが必要</a:t>
            </a:r>
            <a:endParaRPr lang="ja-JP" altLang="en-US" sz="2800" dirty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7880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28800"/>
            <a:ext cx="8229600" cy="47607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■</a:t>
            </a:r>
            <a:r>
              <a:rPr lang="en-US" altLang="ja-JP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</a:t>
            </a:r>
            <a:r>
              <a:rPr lang="en-US" altLang="ja-JP" sz="20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d</a:t>
            </a: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endParaRPr lang="en-US" altLang="ja-JP" sz="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「</a:t>
            </a:r>
            <a:r>
              <a:rPr lang="en-US" altLang="ja-JP" sz="2000" b="1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vuforia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」を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ベースに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</a:t>
            </a:r>
          </a:p>
          <a:p>
            <a:pPr marL="0" indent="0">
              <a:buNone/>
            </a:pP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無償の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ライブラリ</a:t>
            </a:r>
            <a:endParaRPr lang="en-US" altLang="ja-JP" sz="2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en-US" altLang="ja-JP" sz="2000" u="sng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 OS 4.1</a:t>
            </a:r>
            <a:r>
              <a:rPr lang="ja-JP" altLang="en-US" sz="2000" u="sng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以上に対応している</a:t>
            </a:r>
            <a:endParaRPr lang="en-US" altLang="ja-JP" sz="2000" u="sng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 OS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6.0.1 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の端末での動作を確認</a:t>
            </a:r>
            <a:endParaRPr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 rotWithShape="1">
          <a:blip r:embed="rId2"/>
          <a:srcRect l="13947" t="25131" r="16319" b="24661"/>
          <a:stretch/>
        </p:blipFill>
        <p:spPr>
          <a:xfrm>
            <a:off x="5735478" y="1632868"/>
            <a:ext cx="2088232" cy="1503527"/>
          </a:xfrm>
          <a:prstGeom prst="rect">
            <a:avLst/>
          </a:prstGeom>
        </p:spPr>
      </p:pic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開発したシステム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630" y="4495825"/>
            <a:ext cx="1581010" cy="1106707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2" name="図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0"/>
          <a:stretch/>
        </p:blipFill>
        <p:spPr>
          <a:xfrm>
            <a:off x="4596158" y="3942582"/>
            <a:ext cx="2631733" cy="22131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テキスト ボックス 12"/>
          <p:cNvSpPr txBox="1"/>
          <p:nvPr/>
        </p:nvSpPr>
        <p:spPr>
          <a:xfrm>
            <a:off x="1561671" y="4126493"/>
            <a:ext cx="1575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AR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マーカー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4" name="右矢印 13"/>
          <p:cNvSpPr/>
          <p:nvPr/>
        </p:nvSpPr>
        <p:spPr>
          <a:xfrm>
            <a:off x="3447427" y="4725144"/>
            <a:ext cx="950163" cy="648072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3357154" y="4365104"/>
            <a:ext cx="113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読み込み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0642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850728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■コンテンツ</a:t>
            </a:r>
            <a:r>
              <a:rPr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管理</a:t>
            </a: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r>
              <a:rPr lang="en-US" altLang="ja-JP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  <a:endParaRPr lang="en-US" altLang="ja-JP" sz="20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構成　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Ruby </a:t>
            </a: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on Rails + 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HEROKU </a:t>
            </a: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+ Unicorn + 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Nginx</a:t>
            </a:r>
            <a:endParaRPr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lang="en-US" altLang="ja-JP" sz="2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2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2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‒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アプリの機能 </a:t>
            </a: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・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マーカに対するコンテンツをリスト表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⽰</a:t>
            </a:r>
            <a:endParaRPr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・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コンテンツの登録</a:t>
            </a: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/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編集</a:t>
            </a: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/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削除</a:t>
            </a:r>
            <a:endParaRPr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・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マーカ画像の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ダウンロー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ド</a:t>
            </a:r>
            <a:endParaRPr lang="en-US" altLang="ja-JP" sz="2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開発したシステム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017" y="2612416"/>
            <a:ext cx="1049037" cy="1363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777" y="2612416"/>
            <a:ext cx="1433748" cy="1469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2685702"/>
            <a:ext cx="1417062" cy="141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加算記号 3"/>
          <p:cNvSpPr/>
          <p:nvPr/>
        </p:nvSpPr>
        <p:spPr>
          <a:xfrm>
            <a:off x="2080645" y="3063699"/>
            <a:ext cx="547138" cy="567025"/>
          </a:xfrm>
          <a:prstGeom prst="mathPlus">
            <a:avLst>
              <a:gd name="adj1" fmla="val 1837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加算記号 10"/>
          <p:cNvSpPr/>
          <p:nvPr/>
        </p:nvSpPr>
        <p:spPr>
          <a:xfrm>
            <a:off x="6608525" y="3107476"/>
            <a:ext cx="547138" cy="567025"/>
          </a:xfrm>
          <a:prstGeom prst="mathPlus">
            <a:avLst>
              <a:gd name="adj1" fmla="val 1837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加算記号 11"/>
          <p:cNvSpPr/>
          <p:nvPr/>
        </p:nvSpPr>
        <p:spPr>
          <a:xfrm>
            <a:off x="4804865" y="3110720"/>
            <a:ext cx="547138" cy="567025"/>
          </a:xfrm>
          <a:prstGeom prst="mathPlus">
            <a:avLst>
              <a:gd name="adj1" fmla="val 1837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6" name="Picture 2" descr="「heroku」の画像検索結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9430" y="2840993"/>
            <a:ext cx="2325645" cy="98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47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836327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■コンテンツ</a:t>
            </a:r>
            <a:r>
              <a:rPr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管理</a:t>
            </a: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r>
              <a:rPr lang="en-US" altLang="ja-JP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  <a:endParaRPr lang="en-US" altLang="ja-JP" sz="20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-API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仕様</a:t>
            </a:r>
            <a:endParaRPr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・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マーカ番号に対応するコンテンツ</a:t>
            </a: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(3D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とテクスチャ</a:t>
            </a: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返す</a:t>
            </a:r>
            <a:endParaRPr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・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使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⽤中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マーカのリストを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返す</a:t>
            </a:r>
            <a:endParaRPr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 ⇒</a:t>
            </a: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側での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速度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改善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開発したシステム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933" y="3435950"/>
            <a:ext cx="6114134" cy="2690219"/>
          </a:xfrm>
          <a:prstGeom prst="rect">
            <a:avLst/>
          </a:prstGeom>
          <a:solidFill>
            <a:srgbClr val="000000">
              <a:shade val="95000"/>
            </a:srgbClr>
          </a:solidFill>
          <a:ln w="9525">
            <a:solidFill>
              <a:schemeClr val="accent3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  <a:extLst/>
        </p:spPr>
      </p:pic>
    </p:spTree>
    <p:extLst>
      <p:ext uri="{BB962C8B-B14F-4D97-AF65-F5344CB8AC3E}">
        <p14:creationId xmlns:p14="http://schemas.microsoft.com/office/powerpoint/2010/main" val="234475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まとめ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1764" y="2708920"/>
            <a:ext cx="8229600" cy="275635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b="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本年度</a:t>
            </a:r>
            <a:r>
              <a:rPr lang="ja-JP" altLang="en-US" sz="2400" b="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の取り組みで最適化を行ったチーム開発により、開発した本システムを効率的に</a:t>
            </a:r>
            <a:r>
              <a:rPr lang="en-US" altLang="ja-JP" sz="2400" b="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2400" b="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の最新</a:t>
            </a:r>
            <a:r>
              <a:rPr lang="en-US" altLang="ja-JP" sz="2400" b="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ver.</a:t>
            </a:r>
            <a:r>
              <a:rPr lang="ja-JP" altLang="en-US" sz="2400" b="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端末に対応させることができた。</a:t>
            </a:r>
            <a:r>
              <a:rPr lang="en-US" altLang="ja-JP" sz="2400" b="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ISG</a:t>
            </a:r>
            <a:r>
              <a:rPr lang="ja-JP" altLang="en-US" sz="2400" b="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フェスタに向けて、</a:t>
            </a:r>
            <a:r>
              <a:rPr lang="en-US" altLang="ja-JP" sz="2400" b="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3D</a:t>
            </a:r>
            <a:r>
              <a:rPr lang="ja-JP" altLang="en-US" sz="2400" b="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モデルのコンテンツをより充実させることが出来た。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ja-JP" altLang="en-US" sz="3200" b="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lang="en-US" altLang="ja-JP" sz="3200" b="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ja-JP" sz="3200" b="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4952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目次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プロジェクト概要</a:t>
            </a:r>
          </a:p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本年度目標と開発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概要</a:t>
            </a:r>
          </a:p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プロトタイプの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問題点と改善案</a:t>
            </a: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まとめ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513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プロジェクト概要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依頼</a:t>
            </a:r>
            <a:r>
              <a:rPr lang="zh-TW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相手</a:t>
            </a:r>
            <a:r>
              <a:rPr lang="en-US" altLang="zh-TW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</a:t>
            </a:r>
            <a:r>
              <a:rPr lang="zh-TW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九州工業大学情報工学部</a:t>
            </a:r>
            <a:r>
              <a:rPr lang="zh-TW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広報室</a:t>
            </a:r>
            <a:endParaRPr lang="en-US" altLang="zh-TW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オープンキャンパスや飯塚サイエンスギャラリー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(ISG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フェスタ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等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外部の方を対象にしたイベント   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を企画・運営</a:t>
            </a:r>
          </a:p>
          <a:p>
            <a:endParaRPr lang="zh-TW" altLang="en-US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4194" y="3573016"/>
            <a:ext cx="3732510" cy="249178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535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プロジェクト概要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依頼相手の</a:t>
            </a: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</a:t>
            </a:r>
            <a:endParaRPr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2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2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要望①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更なるコンテンツ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拡充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動的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なコンテンツ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</a:t>
            </a:r>
            <a:endParaRPr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　　　わかりやすく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伝えたい</a:t>
            </a: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要望②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外部の方に見せるコンテンツの内容を簡単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</a:t>
            </a:r>
            <a:endParaRPr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　　新しく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していきたい</a:t>
            </a:r>
          </a:p>
          <a:p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 bwMode="auto">
          <a:xfrm>
            <a:off x="539552" y="4805702"/>
            <a:ext cx="8136904" cy="1071570"/>
          </a:xfrm>
          <a:prstGeom prst="rect">
            <a:avLst/>
          </a:prstGeom>
          <a:solidFill>
            <a:sysClr val="window" lastClr="FFFFFF"/>
          </a:solidFill>
          <a:ln w="38100" cap="flat">
            <a:solidFill>
              <a:srgbClr val="E25E9D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lvl="0" indent="0" algn="ctr" defTabSz="892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接触型移動通信端末と</a:t>
            </a:r>
            <a:r>
              <a:rPr kumimoji="0" lang="en-US" altLang="ja-JP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AR(</a:t>
            </a: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拡張現実</a:t>
            </a:r>
            <a:r>
              <a:rPr kumimoji="0" lang="en-US" altLang="ja-JP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技術を用いた</a:t>
            </a:r>
            <a:endParaRPr kumimoji="0" lang="en-US" altLang="ja-JP" sz="2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marR="0" lvl="0" indent="0" algn="ctr" defTabSz="892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学内案内システムの開発</a:t>
            </a:r>
          </a:p>
        </p:txBody>
      </p:sp>
      <p:sp>
        <p:nvSpPr>
          <p:cNvPr id="5" name="下矢印 4"/>
          <p:cNvSpPr/>
          <p:nvPr/>
        </p:nvSpPr>
        <p:spPr bwMode="auto">
          <a:xfrm>
            <a:off x="4286248" y="3933056"/>
            <a:ext cx="500066" cy="500066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lvl="0" indent="0" algn="ctr" defTabSz="892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3500" b="0" i="0" u="none" strike="noStrike" kern="0" cap="none" spc="0" normalizeH="0" baseline="0" noProof="0" dirty="0" smtClean="0">
              <a:ln>
                <a:noFill/>
              </a:ln>
              <a:solidFill>
                <a:srgbClr val="D90B00"/>
              </a:solidFill>
              <a:effectLst/>
              <a:uLnTx/>
              <a:uFillTx/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318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とは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3000"/>
              </a:lnSpc>
            </a:pP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とは、人が知覚する現実環境をコンピュータに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より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拡張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する技術、およびコンピュータにより拡張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された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現実環境を指す</a:t>
            </a: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4" name="Picture 9" descr="C:\Users\ryoko\Desktop\l_moto_necar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10246" y="3356992"/>
            <a:ext cx="3523507" cy="23475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879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本年度目標と開発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概要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40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本年度での⽬標</a:t>
            </a: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‒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昨年作成したプロトタイプの改良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コンテンツの拡充</a:t>
            </a:r>
          </a:p>
          <a:p>
            <a:pPr>
              <a:lnSpc>
                <a:spcPct val="110000"/>
              </a:lnSpc>
            </a:pP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メンバー構成</a:t>
            </a:r>
            <a:endParaRPr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‒M2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：４名、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M1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：４名の計８名で構成</a:t>
            </a:r>
            <a:endParaRPr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lnSpc>
                <a:spcPct val="120000"/>
              </a:lnSpc>
            </a:pP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の流れ</a:t>
            </a:r>
          </a:p>
          <a:p>
            <a:pPr marL="0" indent="0">
              <a:buNone/>
            </a:pPr>
            <a:r>
              <a:rPr lang="ja-JP" altLang="en-US" sz="3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①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３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チームに分かれ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必要な機能検討及び調査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en-US" altLang="ja-JP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GitLab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で作業を管理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-Slack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でリモートでのチーム開発</a:t>
            </a: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②プロトタイプの改良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・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追加機能開発</a:t>
            </a: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 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‒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各チームで改良・追加機能を検討・開発し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システムを構築する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角丸四角形 3"/>
          <p:cNvSpPr/>
          <p:nvPr/>
        </p:nvSpPr>
        <p:spPr bwMode="auto">
          <a:xfrm>
            <a:off x="719138" y="3933056"/>
            <a:ext cx="2160240" cy="504056"/>
          </a:xfrm>
          <a:prstGeom prst="roundRect">
            <a:avLst/>
          </a:prstGeom>
          <a:solidFill>
            <a:srgbClr val="00B0F0"/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400" b="1" kern="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</a:t>
            </a:r>
            <a:r>
              <a:rPr kumimoji="0" lang="en-US" altLang="ja-JP" sz="2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eb</a:t>
            </a:r>
            <a:r>
              <a:rPr kumimoji="0" lang="ja-JP" alt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</a:p>
        </p:txBody>
      </p:sp>
      <p:sp>
        <p:nvSpPr>
          <p:cNvPr id="5" name="角丸四角形 4"/>
          <p:cNvSpPr/>
          <p:nvPr/>
        </p:nvSpPr>
        <p:spPr bwMode="auto">
          <a:xfrm>
            <a:off x="3141316" y="3933056"/>
            <a:ext cx="2520280" cy="504056"/>
          </a:xfrm>
          <a:prstGeom prst="roundRect">
            <a:avLst/>
          </a:prstGeom>
          <a:solidFill>
            <a:srgbClr val="00B0F0"/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endParaRPr kumimoji="0" lang="en-US" altLang="ja-JP" sz="20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角丸四角形 6"/>
          <p:cNvSpPr/>
          <p:nvPr/>
        </p:nvSpPr>
        <p:spPr bwMode="auto">
          <a:xfrm>
            <a:off x="5910213" y="3933056"/>
            <a:ext cx="2520280" cy="504056"/>
          </a:xfrm>
          <a:prstGeom prst="roundRect">
            <a:avLst/>
          </a:prstGeom>
          <a:solidFill>
            <a:srgbClr val="00B0F0"/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</a:t>
            </a:r>
            <a:endParaRPr kumimoji="0" lang="en-US" altLang="ja-JP" sz="2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8989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マーカーをアプリで撮影し</a:t>
            </a:r>
            <a:r>
              <a:rPr lang="en-US" altLang="ja-JP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,web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</a:t>
            </a:r>
            <a:endParaRPr lang="en-US" altLang="ja-JP" sz="2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問い合わせ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を行い</a:t>
            </a:r>
            <a:r>
              <a:rPr lang="en-US" altLang="ja-JP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端末上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で３</a:t>
            </a:r>
            <a:r>
              <a:rPr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D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endParaRPr lang="en-US" altLang="ja-JP" sz="2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280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表示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を行う</a:t>
            </a:r>
          </a:p>
          <a:p>
            <a:endParaRPr kumimoji="1" lang="en-US" altLang="ja-JP" sz="2800" dirty="0" smtClean="0"/>
          </a:p>
          <a:p>
            <a:endParaRPr kumimoji="1" lang="ja-JP" altLang="en-US" sz="2800" dirty="0"/>
          </a:p>
        </p:txBody>
      </p:sp>
      <p:sp>
        <p:nvSpPr>
          <p:cNvPr id="13" name="右矢印 12"/>
          <p:cNvSpPr/>
          <p:nvPr/>
        </p:nvSpPr>
        <p:spPr>
          <a:xfrm>
            <a:off x="5076056" y="4547358"/>
            <a:ext cx="1080120" cy="280017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827584" y="3350284"/>
            <a:ext cx="7748835" cy="2865509"/>
            <a:chOff x="827584" y="3350284"/>
            <a:chExt cx="7748835" cy="2865509"/>
          </a:xfrm>
        </p:grpSpPr>
        <p:grpSp>
          <p:nvGrpSpPr>
            <p:cNvPr id="6" name="グループ化 5"/>
            <p:cNvGrpSpPr/>
            <p:nvPr/>
          </p:nvGrpSpPr>
          <p:grpSpPr>
            <a:xfrm>
              <a:off x="827584" y="3350284"/>
              <a:ext cx="7331473" cy="2138205"/>
              <a:chOff x="827584" y="3632074"/>
              <a:chExt cx="7331473" cy="2138205"/>
            </a:xfrm>
          </p:grpSpPr>
          <p:pic>
            <p:nvPicPr>
              <p:cNvPr id="3077" name="Picture 5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35322" y="3693768"/>
                <a:ext cx="1987199" cy="19871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079" name="Picture 7" descr="クリックすると新しいウィンドウで開きます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44208" y="3632074"/>
                <a:ext cx="1714849" cy="211058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2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7584" y="3973784"/>
                <a:ext cx="1420813" cy="14271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4" name="右矢印 3"/>
              <p:cNvSpPr/>
              <p:nvPr/>
            </p:nvSpPr>
            <p:spPr>
              <a:xfrm>
                <a:off x="2483768" y="4173027"/>
                <a:ext cx="1080120" cy="280017"/>
              </a:xfrm>
              <a:prstGeom prst="rightArrow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右矢印 13"/>
              <p:cNvSpPr/>
              <p:nvPr/>
            </p:nvSpPr>
            <p:spPr>
              <a:xfrm rot="10800000">
                <a:off x="2483768" y="4941168"/>
                <a:ext cx="1080120" cy="280017"/>
              </a:xfrm>
              <a:prstGeom prst="rightArrow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" name="右矢印 14"/>
              <p:cNvSpPr/>
              <p:nvPr/>
            </p:nvSpPr>
            <p:spPr>
              <a:xfrm rot="10800000">
                <a:off x="4932040" y="4547358"/>
                <a:ext cx="1080120" cy="280017"/>
              </a:xfrm>
              <a:prstGeom prst="rightArrow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" name="テキスト ボックス 4"/>
              <p:cNvSpPr txBox="1"/>
              <p:nvPr/>
            </p:nvSpPr>
            <p:spPr>
              <a:xfrm>
                <a:off x="2123728" y="3693768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dirty="0" smtClean="0">
                    <a:latin typeface="メイリオ" panose="020B0604030504040204" pitchFamily="50" charset="-128"/>
                    <a:ea typeface="メイリオ" panose="020B0604030504040204" pitchFamily="50" charset="-128"/>
                    <a:cs typeface="メイリオ" panose="020B0604030504040204" pitchFamily="50" charset="-128"/>
                  </a:rPr>
                  <a:t>①マーカ検出</a:t>
                </a:r>
                <a:endParaRPr kumimoji="1" lang="ja-JP" altLang="en-US" b="1" dirty="0"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endParaRPr>
              </a:p>
            </p:txBody>
          </p:sp>
          <p:sp>
            <p:nvSpPr>
              <p:cNvPr id="17" name="テキスト ボックス 16"/>
              <p:cNvSpPr txBox="1"/>
              <p:nvPr/>
            </p:nvSpPr>
            <p:spPr>
              <a:xfrm>
                <a:off x="4715869" y="3739934"/>
                <a:ext cx="180049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dirty="0" smtClean="0">
                    <a:latin typeface="メイリオ" panose="020B0604030504040204" pitchFamily="50" charset="-128"/>
                    <a:ea typeface="メイリオ" panose="020B0604030504040204" pitchFamily="50" charset="-128"/>
                    <a:cs typeface="メイリオ" panose="020B0604030504040204" pitchFamily="50" charset="-128"/>
                  </a:rPr>
                  <a:t>②コンテンツ</a:t>
                </a:r>
                <a:endParaRPr kumimoji="1" lang="en-US" altLang="ja-JP" b="1" dirty="0" smtClean="0"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endParaRPr>
              </a:p>
              <a:p>
                <a:r>
                  <a:rPr lang="ja-JP" altLang="en-US" b="1" dirty="0">
                    <a:latin typeface="メイリオ" panose="020B0604030504040204" pitchFamily="50" charset="-128"/>
                    <a:ea typeface="メイリオ" panose="020B0604030504040204" pitchFamily="50" charset="-128"/>
                    <a:cs typeface="メイリオ" panose="020B0604030504040204" pitchFamily="50" charset="-128"/>
                  </a:rPr>
                  <a:t>　</a:t>
                </a:r>
                <a:r>
                  <a:rPr lang="ja-JP" altLang="en-US" b="1" dirty="0" smtClean="0">
                    <a:latin typeface="メイリオ" panose="020B0604030504040204" pitchFamily="50" charset="-128"/>
                    <a:ea typeface="メイリオ" panose="020B0604030504040204" pitchFamily="50" charset="-128"/>
                    <a:cs typeface="メイリオ" panose="020B0604030504040204" pitchFamily="50" charset="-128"/>
                  </a:rPr>
                  <a:t>ダウンロード</a:t>
                </a:r>
                <a:endParaRPr kumimoji="1" lang="ja-JP" altLang="en-US" b="1" dirty="0"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endParaRPr>
              </a:p>
            </p:txBody>
          </p:sp>
          <p:sp>
            <p:nvSpPr>
              <p:cNvPr id="18" name="テキスト ボックス 17"/>
              <p:cNvSpPr txBox="1"/>
              <p:nvPr/>
            </p:nvSpPr>
            <p:spPr>
              <a:xfrm>
                <a:off x="2008311" y="5400947"/>
                <a:ext cx="180049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b="1" dirty="0" smtClean="0">
                    <a:latin typeface="メイリオ" panose="020B0604030504040204" pitchFamily="50" charset="-128"/>
                    <a:ea typeface="メイリオ" panose="020B0604030504040204" pitchFamily="50" charset="-128"/>
                    <a:cs typeface="メイリオ" panose="020B0604030504040204" pitchFamily="50" charset="-128"/>
                  </a:rPr>
                  <a:t>③</a:t>
                </a:r>
                <a:r>
                  <a:rPr kumimoji="1" lang="ja-JP" altLang="en-US" b="1" dirty="0" smtClean="0">
                    <a:latin typeface="メイリオ" panose="020B0604030504040204" pitchFamily="50" charset="-128"/>
                    <a:ea typeface="メイリオ" panose="020B0604030504040204" pitchFamily="50" charset="-128"/>
                    <a:cs typeface="メイリオ" panose="020B0604030504040204" pitchFamily="50" charset="-128"/>
                  </a:rPr>
                  <a:t>レンダリング</a:t>
                </a:r>
                <a:endParaRPr kumimoji="1" lang="ja-JP" altLang="en-US" b="1" dirty="0"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endParaRPr>
              </a:p>
            </p:txBody>
          </p:sp>
        </p:grpSp>
        <p:sp>
          <p:nvSpPr>
            <p:cNvPr id="20" name="角丸四角形 19"/>
            <p:cNvSpPr/>
            <p:nvPr/>
          </p:nvSpPr>
          <p:spPr bwMode="auto">
            <a:xfrm>
              <a:off x="6444208" y="5488489"/>
              <a:ext cx="2132211" cy="727304"/>
            </a:xfrm>
            <a:prstGeom prst="roundRect">
              <a:avLst>
                <a:gd name="adj" fmla="val 7881"/>
              </a:avLst>
            </a:prstGeom>
            <a:solidFill>
              <a:srgbClr val="00B0F0"/>
            </a:solidFill>
            <a:ln w="38100" cap="flat">
              <a:noFill/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en-US" sz="2000" b="1" kern="0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３</a:t>
              </a:r>
              <a:r>
                <a:rPr kumimoji="0" lang="en-US" altLang="ja-JP" sz="2000" b="1" kern="0" dirty="0" smtClean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D</a:t>
              </a:r>
              <a:r>
                <a:rPr kumimoji="0" lang="ja-JP" altLang="en-US" sz="2000" b="1" kern="0" dirty="0" smtClean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モデル</a:t>
              </a:r>
              <a:r>
                <a:rPr kumimoji="0" lang="en-US" altLang="ja-JP" sz="2000" b="1" kern="0" dirty="0" smtClean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(md2)</a:t>
              </a:r>
            </a:p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en-US" sz="20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テクスチャ</a:t>
              </a:r>
              <a:r>
                <a:rPr kumimoji="0" lang="en-US" altLang="ja-JP" sz="20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メイリオ" panose="020B0604030504040204" pitchFamily="50" charset="-128"/>
                  <a:ea typeface="メイリオ" panose="020B0604030504040204" pitchFamily="50" charset="-128"/>
                  <a:cs typeface="メイリオ" panose="020B0604030504040204" pitchFamily="50" charset="-128"/>
                </a:rPr>
                <a:t>(jpg)</a:t>
              </a:r>
              <a:endParaRPr kumimoji="0" lang="ja-JP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endParaRPr>
            </a:p>
          </p:txBody>
        </p:sp>
      </p:grpSp>
      <p:sp>
        <p:nvSpPr>
          <p:cNvPr id="8" name="スライド番号プレースホルダー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10" name="タイトル 9"/>
          <p:cNvSpPr>
            <a:spLocks noGrp="1"/>
          </p:cNvSpPr>
          <p:nvPr>
            <p:ph type="title"/>
          </p:nvPr>
        </p:nvSpPr>
        <p:spPr>
          <a:xfrm>
            <a:off x="1277144" y="21859"/>
            <a:ext cx="6607224" cy="1143000"/>
          </a:xfrm>
        </p:spPr>
        <p:txBody>
          <a:bodyPr>
            <a:normAutofit/>
          </a:bodyPr>
          <a:lstStyle/>
          <a:p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プロトタイプのシステムイメージ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304539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プロトタイプの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問題点と改善案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①</a:t>
            </a:r>
            <a:r>
              <a:rPr lang="en-US" altLang="ja-JP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マーカーの</a:t>
            </a: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処理について</a:t>
            </a:r>
            <a:endParaRPr lang="en-US" altLang="ja-JP" sz="28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データの通信量を減らすため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endParaRPr lang="ja-JP" altLang="en-US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マーカの読み取り毎にコンテンツをダウンロードする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環境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によって，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読み取りから画像の表示までに時間がかかる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2600" dirty="0" smtClean="0">
                <a:solidFill>
                  <a:schemeClr val="accent1">
                    <a:lumMod val="7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⇒アプリ起動時にコンテンツを一括ダウンロード</a:t>
            </a:r>
            <a:endParaRPr lang="en-US" altLang="ja-JP" sz="2600" dirty="0" smtClean="0">
              <a:solidFill>
                <a:schemeClr val="accent1">
                  <a:lumMod val="7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851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プロトタイプの問題点と改善案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②コンテンツ</a:t>
            </a:r>
            <a:r>
              <a:rPr lang="en-US" altLang="ja-JP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(3D</a:t>
            </a: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モデルとテクスチャ</a:t>
            </a:r>
            <a:r>
              <a:rPr lang="en-US" altLang="ja-JP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の管理</a:t>
            </a: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コンテンツ名とマーカー番号が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 一致する必要がある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</a:t>
            </a:r>
            <a:r>
              <a:rPr lang="ja-JP" altLang="en-US" sz="26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⇒コンテンツ名の制限をなくす</a:t>
            </a:r>
          </a:p>
          <a:p>
            <a:pPr marL="0" indent="0">
              <a:lnSpc>
                <a:spcPts val="900"/>
              </a:lnSpc>
              <a:buNone/>
            </a:pP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 </a:t>
            </a:r>
            <a:endParaRPr lang="en-US" altLang="ja-JP" sz="2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コンテンツを後から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  ⾃由に追加・修正することができない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</a:t>
            </a:r>
            <a:r>
              <a:rPr lang="ja-JP" altLang="en-US" sz="26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</a:t>
            </a:r>
            <a:r>
              <a:rPr lang="en-US" altLang="ja-JP" sz="26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Ruby on Rails</a:t>
            </a:r>
            <a:r>
              <a:rPr lang="ja-JP" altLang="en-US" sz="26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を⽤いて実用的な</a:t>
            </a:r>
            <a:endParaRPr lang="en-US" altLang="ja-JP" sz="26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6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   コンテンツ管理システムの構築・</a:t>
            </a:r>
            <a:r>
              <a:rPr lang="en-US" altLang="ja-JP" sz="26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API</a:t>
            </a:r>
            <a:r>
              <a:rPr lang="ja-JP" altLang="en-US" sz="2600" dirty="0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の実装</a:t>
            </a:r>
            <a:endParaRPr kumimoji="1" lang="ja-JP" altLang="en-US" sz="2600" dirty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258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DB8EB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プレゼンテーション10" id="{4AC899A1-555A-4CC4-8944-1FDF3FE27110}" vid="{2CB67393-2828-411D-8835-13FD9903C4EC}"/>
    </a:ext>
  </a:extLst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Kyutech_ver_kimura</Template>
  <TotalTime>2249</TotalTime>
  <Words>289</Words>
  <Application>Microsoft Office PowerPoint</Application>
  <PresentationFormat>画面に合わせる (4:3)</PresentationFormat>
  <Paragraphs>130</Paragraphs>
  <Slides>14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20" baseType="lpstr">
      <vt:lpstr>ＭＳ Ｐゴシック</vt:lpstr>
      <vt:lpstr>メイリオ</vt:lpstr>
      <vt:lpstr>Arial</vt:lpstr>
      <vt:lpstr>Calibri</vt:lpstr>
      <vt:lpstr>Georgia</vt:lpstr>
      <vt:lpstr>Office ​​テーマ</vt:lpstr>
      <vt:lpstr>接触型移動通信端末とAR技術を用いた 学内案内システムの開発</vt:lpstr>
      <vt:lpstr>目次</vt:lpstr>
      <vt:lpstr>プロジェクト概要</vt:lpstr>
      <vt:lpstr>プロジェクト概要</vt:lpstr>
      <vt:lpstr>AR技術とは</vt:lpstr>
      <vt:lpstr>本年度目標と開発の概要</vt:lpstr>
      <vt:lpstr>プロトタイプのシステムイメージ</vt:lpstr>
      <vt:lpstr>プロトタイプの問題点と改善案</vt:lpstr>
      <vt:lpstr>プロトタイプの問題点と改善案</vt:lpstr>
      <vt:lpstr>プロトタイプの問題点と改善案</vt:lpstr>
      <vt:lpstr>開発したシステム</vt:lpstr>
      <vt:lpstr>開発したシステム</vt:lpstr>
      <vt:lpstr>開発したシステム</vt:lpstr>
      <vt:lpstr>まとめ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Ryosuke</dc:creator>
  <cp:lastModifiedBy>Windows ユーザー</cp:lastModifiedBy>
  <cp:revision>29</cp:revision>
  <cp:lastPrinted>2015-02-20T01:09:20Z</cp:lastPrinted>
  <dcterms:created xsi:type="dcterms:W3CDTF">2016-10-18T07:09:29Z</dcterms:created>
  <dcterms:modified xsi:type="dcterms:W3CDTF">2017-10-19T03:26:35Z</dcterms:modified>
</cp:coreProperties>
</file>